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"/>
      <p:regular r:id="rId114"/>
      <p:bold r:id="rId115"/>
      <p:italic r:id="rId116"/>
      <p:boldItalic r:id="rId117"/>
    </p:embeddedFont>
    <p:embeddedFont>
      <p:font typeface="Source Code Pro"/>
      <p:regular r:id="rId118"/>
      <p:bold r:id="rId119"/>
      <p:italic r:id="rId120"/>
      <p:boldItalic r:id="rId121"/>
    </p:embeddedFont>
    <p:embeddedFont>
      <p:font typeface="Overpas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4891A4-AE8B-4518-B361-ADEE60DFA8E5}">
  <a:tblStyle styleId="{C14891A4-AE8B-4518-B361-ADEE60DFA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SourceCodePro-boldItalic.fntdata"/><Relationship Id="rId25" Type="http://schemas.openxmlformats.org/officeDocument/2006/relationships/slide" Target="slides/slide20.xml"/><Relationship Id="rId120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Overpass-boldItalic.fntdata"/><Relationship Id="rId29" Type="http://schemas.openxmlformats.org/officeDocument/2006/relationships/slide" Target="slides/slide24.xml"/><Relationship Id="rId124" Type="http://schemas.openxmlformats.org/officeDocument/2006/relationships/font" Target="fonts/Overpass-italic.fntdata"/><Relationship Id="rId123" Type="http://schemas.openxmlformats.org/officeDocument/2006/relationships/font" Target="fonts/Overpass-bold.fntdata"/><Relationship Id="rId122" Type="http://schemas.openxmlformats.org/officeDocument/2006/relationships/font" Target="fonts/Overpas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SourceCodePro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7502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7502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67502d4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67502d4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7502d45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67502d45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67502d45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67502d45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67502d45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67502d45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67502d456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67502d456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67502d45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67502d45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67502d45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67502d45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67502d4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67502d4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67502d4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67502d4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502d4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502d4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502d45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502d45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502d4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502d4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502d45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502d4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7502d4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7502d4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7502d4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7502d4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502d4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502d4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502d4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502d4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7502d4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7502d4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6fa6e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6fa6e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502d4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502d4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7502d4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7502d4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7502d45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7502d45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7502d4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7502d4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7502d4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7502d4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7502d45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7502d45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502d45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502d45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7502d45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7502d45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7502d4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7502d4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7502d4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7502d4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7502d45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7502d45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7502d45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7502d45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502d4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502d4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7502d4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7502d4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7502d4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7502d4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7502d4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7502d4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7502d45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7502d4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502d4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502d4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7502d45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7502d45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7502d4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7502d4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7502d4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7502d4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502d4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502d4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7502d4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7502d4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7502d45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7502d45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7502d4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7502d4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502d45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502d45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7502d4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7502d4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7502d4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7502d4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7502d45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7502d45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7502d45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7502d45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502d45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502d45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7502d4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67502d4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502d4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502d4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7502d45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7502d45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7502d4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7502d4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502d45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502d45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7502d45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7502d45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7502d4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7502d4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7502d4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7502d4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7502d45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7502d4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7502d45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7502d45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7502d45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7502d45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7502d45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7502d45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7502d4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7502d4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7502d45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7502d45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7502d45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7502d45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67502d45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67502d45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7502d45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67502d45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7502d45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7502d45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7502d456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7502d45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502d45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502d45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7502d45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67502d45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7502d4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7502d4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7502d456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67502d456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502d4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502d4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67502d4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67502d4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7502d45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7502d45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7502d4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7502d4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67502d4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67502d4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67502d45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67502d45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7502d4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7502d4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67502d45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67502d45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7502d45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7502d45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7502d4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7502d4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7502d4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7502d4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502d4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502d4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7502d45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7502d45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67502d45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67502d45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7502d45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7502d45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67502d456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67502d45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7502d45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7502d45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7502d456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7502d456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67502d456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67502d45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7502d45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7502d45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67502d45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67502d45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67502d45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67502d45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502d45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502d45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67502d45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67502d45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7502d45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7502d45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7502d4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67502d4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67502d456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67502d456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67502d4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67502d4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67502d45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67502d45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67502d45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67502d45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67502d45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67502d45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467502d45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467502d45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67502d45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67502d45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Until the algorithm detects the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0" name="Google Shape;95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1" name="Google Shape;95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2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2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Theoretically this approach can be used for a variety of objects or detections.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0" name="Google Shape;96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1" name="Google Shape;96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3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3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 we’ll also work with a pre-trained eye detector.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4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4"/>
          <p:cNvSpPr/>
          <p:nvPr/>
        </p:nvSpPr>
        <p:spPr>
          <a:xfrm>
            <a:off x="3836925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4"/>
          <p:cNvSpPr/>
          <p:nvPr/>
        </p:nvSpPr>
        <p:spPr>
          <a:xfrm>
            <a:off x="4532200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downside to this algorithm is the very large data sets needed to create your own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However, luckily many pre-trained sets of features already exist.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1" name="Google Shape;981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2" name="Google Shape;982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comes with pre-trained xml files of various Haar Cascades.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in the deep learning section of the course, we will see how to create our own classification algorithms for any distinct group of images (e.g. cats vs dogs)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9" name="Google Shape;989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0" name="Google Shape;990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placed pre-trained .xml files in the DATA folder.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also be using a pre-trained file for your upcoming project assessment.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let’s explore how to use facial detection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7" name="Google Shape;99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8" name="Google Shape;99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 with OpenCV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05" name="Google Shape;1005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6" name="Google Shape;1006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13" name="Google Shape;101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4" name="Google Shape;101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21" name="Google Shape;102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2" name="Google Shape;102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 is the simplest form of object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simply scans a larger image for a provided template by sliding the template target image across the larger image.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" name="Google Shape;136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option that can be adjusted is the comparison method used as the target template is slid across the larger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methods are all some sort of correlation based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899503"/>
            <a:ext cx="5136550" cy="40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template matching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corner is a point whose local neighborhood stands in two dominant and different edge directions.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corner can be interpreted as the junction of two edges, where an edge is a sudden change in image brightness.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various corner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take a look at some of the most popular algorithms: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" name="Google Shape;19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1988 by Chris Harris and Mike Stephens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 intuition is that corners can be detected by looking for significant change in all directions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 as we go along.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2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" name="Google Shape;219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" name="Google Shape;220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Shifting this window in any direction would result in a large change in appearance.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" name="Google Shape;232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 regions will have no change in all directions.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557975" y="38223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>
            <a:stCxn id="248" idx="1"/>
          </p:cNvCxnSpPr>
          <p:nvPr/>
        </p:nvCxnSpPr>
        <p:spPr>
          <a:xfrm rot="10800000">
            <a:off x="4310775" y="416465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stCxn id="248" idx="0"/>
          </p:cNvCxnSpPr>
          <p:nvPr/>
        </p:nvCxnSpPr>
        <p:spPr>
          <a:xfrm rot="10800000">
            <a:off x="4937325" y="361715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>
            <a:stCxn id="248" idx="3"/>
          </p:cNvCxnSpPr>
          <p:nvPr/>
        </p:nvCxnSpPr>
        <p:spPr>
          <a:xfrm>
            <a:off x="5316675" y="416465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5"/>
          <p:cNvCxnSpPr>
            <a:stCxn id="248" idx="2"/>
          </p:cNvCxnSpPr>
          <p:nvPr/>
        </p:nvCxnSpPr>
        <p:spPr>
          <a:xfrm>
            <a:off x="4937325" y="450695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Edges won’t have a major change along the direction of the edge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3531125" y="3682375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6"/>
          <p:cNvCxnSpPr>
            <a:stCxn id="264" idx="1"/>
          </p:cNvCxnSpPr>
          <p:nvPr/>
        </p:nvCxnSpPr>
        <p:spPr>
          <a:xfrm rot="10800000">
            <a:off x="3283925" y="4024675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>
            <a:stCxn id="264" idx="0"/>
          </p:cNvCxnSpPr>
          <p:nvPr/>
        </p:nvCxnSpPr>
        <p:spPr>
          <a:xfrm rot="10800000">
            <a:off x="3910475" y="3477175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6"/>
          <p:cNvCxnSpPr>
            <a:stCxn id="264" idx="3"/>
          </p:cNvCxnSpPr>
          <p:nvPr/>
        </p:nvCxnSpPr>
        <p:spPr>
          <a:xfrm>
            <a:off x="4289825" y="4024675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6"/>
          <p:cNvCxnSpPr>
            <a:stCxn id="264" idx="2"/>
          </p:cNvCxnSpPr>
          <p:nvPr/>
        </p:nvCxnSpPr>
        <p:spPr>
          <a:xfrm>
            <a:off x="3910475" y="436697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632950" y="299140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7"/>
          <p:cNvCxnSpPr>
            <a:stCxn id="281" idx="1"/>
          </p:cNvCxnSpPr>
          <p:nvPr/>
        </p:nvCxnSpPr>
        <p:spPr>
          <a:xfrm rot="10800000">
            <a:off x="3385750" y="333370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81" idx="0"/>
          </p:cNvCxnSpPr>
          <p:nvPr/>
        </p:nvCxnSpPr>
        <p:spPr>
          <a:xfrm rot="10800000">
            <a:off x="4012300" y="278620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1" idx="3"/>
          </p:cNvCxnSpPr>
          <p:nvPr/>
        </p:nvCxnSpPr>
        <p:spPr>
          <a:xfrm>
            <a:off x="4391650" y="333370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81" idx="2"/>
          </p:cNvCxnSpPr>
          <p:nvPr/>
        </p:nvCxnSpPr>
        <p:spPr>
          <a:xfrm>
            <a:off x="4012300" y="367600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5" y="1193837"/>
            <a:ext cx="7947842" cy="1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1994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J. Shi and C. Tomasi in their paper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Good Features to Track 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 made a small modification to the Harris Corner Detector which ended up with better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" name="Google Shape;294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changes the scoring function selection criteria that Harris uses for corner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Detector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9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min(λ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1" name="Google Shape;301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" name="Google Shape;302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explore how to use both with the OpenCV library.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sure to check out the resource links (including the original publications) if you are interested in exploring the full mathematical details behind the corner detection algorithms.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0" name="Google Shape;310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17" name="Google Shape;317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8" name="Google Shape;318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looking for an exact copy of an image in another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learn how to use the Canny edge detector, one of the most popular edge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1986 by John Canny and is a multi-stage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filter to smooth the image in order to remove the noise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the intensity gradients of the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" name="Google Shape;341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2" name="Google Shape;342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non-maximum suppression to get rid of spurious response to 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9" name="Google Shape;34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0" name="Google Shape;35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double threshold to determine potential edges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" name="Google Shape;357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" name="Google Shape;358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Track edge by hysteresis: Finalize the detection of edges by suppressing all the other edges that are weak and not connected to strong edges.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high resolution images where you only want general edges, it is usually a good idea to apply a custom blur before applying the Canny Algorithm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Canny Algorithm also requires a user to decide on low and high threshold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notebook we provide an equation for picking a good starting point for threshold values, but often you will need to adjust to your particular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in jupyter!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1" name="Google Shape;381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89" name="Google Shape;389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cameras can create a distortion in an image, such as radial distortion and tangential distortion.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way to account for these distortions when performing operations like object tracking is to have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recognizable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pattern attached to the object being tracked.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7" name="Google Shape;397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corners in images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to find general edges of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both concepts to find grids in images (useful for applications)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patterns are often use to calibrate cameras and track motion.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5" name="Google Shape;405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6" name="Google Shape;406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0" y="2245575"/>
            <a:ext cx="326950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built in methods for tracking grids and chessboard like patterns.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them!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4" name="Google Shape;414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5" name="Google Shape;415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22" name="Google Shape;42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3" name="Google Shape;42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defined as simply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curve joining all the continuous points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(along the boundary), having same color or intensity.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a useful tool for shape analysis and object detection and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0" name="Google Shape;430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1" name="Google Shape;431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a built in Counter finder function that can also helps us differentiate between internal and external contours.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8" name="Google Shape;438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9" name="Google Shape;439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46" name="Google Shape;446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7" name="Google Shape;447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unofficial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halfway point of the course!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far we’ve learned a lot of technical syntax, but haven’t really been able to apply it to more complex 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4" name="Google Shape;454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5" name="Google Shape;455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now the point in the course where we can begin to do 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“cool”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now on we will be using all our technical knowledge and syntax skills with OpenCV to create programs that are directly applicable to realistic situations!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2" name="Google Shape;462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3" name="Google Shape;463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begin by discussing Feature Matching.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already seen template matching to find objects within a larger image, but it required 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 copy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that isn’t useful in a real world situation!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0" name="Google Shape;470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1" name="Google Shape;471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extracts defining key features from an input image (using ideas from corner,edge,and contour detection).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using a distance calculation, finds all the matches in a secondary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are no longer required to have an exact copy of the target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8" name="Google Shape;478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9" name="Google Shape;479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detect foreground vs background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for detection of external vs internal contours (e.g. grabbing the eyes and smile from a cartoon smile face).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800" y="2255750"/>
            <a:ext cx="3709325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input image is not exactly what is shown in the secondary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2237075"/>
            <a:ext cx="3737325" cy="2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check out 3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ORB Descriptors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SIFT Descriptors and Ratio Test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testing a generic cereal image and seeing if we can find its matching box in the cereal aisle.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20" name="Google Shape;52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1" name="Google Shape;52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geography, a watershed is a land area that channels rainfall and snowmelt to creeks, streams, and rivers, and eventually to outflow points such as reservoirs, bays, and the ocean.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8" name="Google Shape;528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9" name="Google Shape;529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6" name="Google Shape;5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7" name="Google Shape;5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55" y="2139250"/>
            <a:ext cx="3372400" cy="29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14" y="2357275"/>
            <a:ext cx="3366775" cy="24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6" name="Google Shape;546;p6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7" name="Google Shape;547;p6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Metaphorically, the watershed algorithm transformation treats the image it operates upon like a topographic map, with the brightness of each point representing its height, and finds the lines that run along the tops of ridges.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grayscale image can be viewed as a topographic surface where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peaks and hills while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low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valleys.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can then fill every isolated valleys (local minima) with different colored water (labels).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2" name="Google Shape;56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3" name="Google Shape;56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advanced methods of detecting matching objects in another image, even if the target image is not shown exactly the same in the image we are searching.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the “water” rises, depending on the peaks (gradients) nearby, “water” from different valleys (different segments of the image), with different colors could start to merge.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avoid this merging, the algorithm creates barriers (segment edge boundaries) in locations where “water” merges.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0" name="Google Shape;57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1" name="Google Shape;57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algorithm is especially useful for segmenting images into background and foreground in situations that are difficult for other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example is the use of coins next to each other on 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8" name="Google Shape;578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9" name="Google Shape;579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Attempting to segment these coins can be difficult: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6" name="Google Shape;586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7" name="Google Shape;587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4" name="Google Shape;6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5" name="Google Shape;6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25" y="2762055"/>
            <a:ext cx="1923475" cy="238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watershed algorithm can be very effective for these sort of problems.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4" name="Google Shape;614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5" name="Google Shape;615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0" y="2173125"/>
            <a:ext cx="4148000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we will also learn how to provide our own custom “seeds” that allow us to manually start where the valleys of the watersheds 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3" name="Google Shape;62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4" name="Google Shape;62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draw on our own seeds to an image: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1" name="Google Shape;63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then calculate the image segments.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0" name="Google Shape;640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1" name="Google Shape;641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exploring the syntax of the watershed algorithm with OpenCV and then we’ll expand this idea to setting our own seeds.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Watershed Algorithm	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Advanced algorithm that allows us to segment images into foreground and background.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us to manually set seeds to choose segments of an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 Seeds with 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57" name="Google Shape;657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8" name="Google Shape;658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5" name="Google Shape;665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6" name="Google Shape;666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Algorithm with Haar Cascades</a:t>
            </a:r>
            <a:endParaRPr/>
          </a:p>
        </p:txBody>
      </p:sp>
      <p:pic>
        <p:nvPicPr>
          <p:cNvPr descr="watermark.jpg" id="673" name="Google Shape;673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4" name="Google Shape;674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explore face detection using Haar Cascades, which is key component of the Viola-Jones object detection framework.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this is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1" name="Google Shape;681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2" name="Google Shape;682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able to very quickly detect if a face is in an image and locate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 we won’t know who’s face it belongs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would need a really large dataset and deep learning for facial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2001 Paul Viola and Michael Jones published their method of face detection based on the simple concept of a few key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also came up with the idea of pre-computing an integral image to save time on calculations.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7" name="Google Shape;697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8" name="Google Shape;698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understand the main feature types that Viola and Jones proposed.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9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9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9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0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0"/>
          <p:cNvSpPr/>
          <p:nvPr/>
        </p:nvSpPr>
        <p:spPr>
          <a:xfrm>
            <a:off x="2199100" y="36612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0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0"/>
          <p:cNvSpPr/>
          <p:nvPr/>
        </p:nvSpPr>
        <p:spPr>
          <a:xfrm rot="5400000">
            <a:off x="44125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Four-rectangle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9" name="Google Shape;739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0" name="Google Shape;740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/>
          <p:nvPr/>
        </p:nvSpPr>
        <p:spPr>
          <a:xfrm>
            <a:off x="2806375" y="2631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1"/>
          <p:cNvSpPr/>
          <p:nvPr/>
        </p:nvSpPr>
        <p:spPr>
          <a:xfrm>
            <a:off x="3901375" y="2631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/>
          <p:nvPr/>
        </p:nvSpPr>
        <p:spPr>
          <a:xfrm rot="10800000">
            <a:off x="3901375" y="3726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1"/>
          <p:cNvSpPr/>
          <p:nvPr/>
        </p:nvSpPr>
        <p:spPr>
          <a:xfrm rot="10800000">
            <a:off x="2806375" y="3726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Facial and Eye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Haar Cascades to detect faces in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this is not yet facial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that requires deep learning which we learn in a future section.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feature is a single value obtained by subtracting sum of pixels under white rectangle from sum of pixels under black rectangle.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Realistically, our images won’t be perfect edges or lines.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1" name="Google Shape;75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2" name="Google Shape;75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are calculated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mean(dark region) - mean(light region)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1" name="Google Shape;761;p93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edge would result in a value of one.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p94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closer the result is to 1, the better the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95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95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sum([0.8,1,0.7,0.8,0.8,0.8,0.8,0.8]) = 6.5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um([0,0.1,0.3,0.1,0.1,0.2,0.2,0.2]) = 1.2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96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96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6.5 / 8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0.8125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1.2 / 8 = 0.15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7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97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98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98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9" name="Google Shape;819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9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Google Shape;822;p99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{C14891A4-AE8B-4518-B361-ADEE60DFA8E5}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these sums for the entire image would be very computationally expensive.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Viola-Jones algorithm solves this by using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Resulting in an O(1) running time of the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9" name="Google Shape;829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0" name="Google Shape;830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image is also known as a summed area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7" name="Google Shape;83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8" name="Google Shape;83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1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398575" y="2199100"/>
            <a:ext cx="2370600" cy="2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1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57900" y="2199100"/>
            <a:ext cx="2370600" cy="28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Assessment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build a full computer vision application that can blur license plates automatically!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102"/>
          <p:cNvSpPr txBox="1"/>
          <p:nvPr>
            <p:ph idx="1" type="body"/>
          </p:nvPr>
        </p:nvSpPr>
        <p:spPr>
          <a:xfrm>
            <a:off x="302500" y="968450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sum up a subrectangle of its values; each coloured spot highlights the sum inside the rectangle of that colour.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7" name="Google Shape;84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8" name="Google Shape;84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862200" y="2493550"/>
            <a:ext cx="2275025" cy="2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44200" y="2438350"/>
            <a:ext cx="2126675" cy="2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also saves time by going through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cascade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will treat the image to a series (a cascade) of classifiers based on the simple features shown earlier.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an image fails a classifier, we can stop attempting to detect a face.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misconception behind face detection with this algorithm is that the algorithm slowly “scans” the entire image looking for a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would be very inefficient, instead we pass the cascade 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5" name="Google Shape;86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6" name="Google Shape;86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a front facing image of a person’s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3" name="Google Shape;87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4" name="Google Shape;87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1775" y="2337750"/>
            <a:ext cx="3220451" cy="24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turn it to grayscale.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2" name="Google Shape;882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3" name="Google Shape;883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 will begin the search for Haar Cascade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7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of the very first features searched for is an edge feature indicating eyes and cheeks.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8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8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8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image were to fail for the search of this feature, we can quickly say there is no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9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passed, then we search for the next feature, such as the bridge of the nose.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2" name="Google Shape;922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3" name="Google Shape;923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0"/>
          <p:cNvSpPr/>
          <p:nvPr/>
        </p:nvSpPr>
        <p:spPr>
          <a:xfrm rot="-5400000">
            <a:off x="4096863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10"/>
          <p:cNvSpPr/>
          <p:nvPr/>
        </p:nvSpPr>
        <p:spPr>
          <a:xfrm rot="-5400000">
            <a:off x="4161281" y="339747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10"/>
          <p:cNvSpPr/>
          <p:nvPr/>
        </p:nvSpPr>
        <p:spPr>
          <a:xfrm rot="-5400000">
            <a:off x="4225700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continue through this cascade (which can be thousands of features).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4" name="Google Shape;934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5" name="Google Shape;935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1"/>
          <p:cNvSpPr/>
          <p:nvPr/>
        </p:nvSpPr>
        <p:spPr>
          <a:xfrm rot="10800000">
            <a:off x="4152081" y="3839143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1"/>
          <p:cNvSpPr/>
          <p:nvPr/>
        </p:nvSpPr>
        <p:spPr>
          <a:xfrm rot="10800000">
            <a:off x="4152081" y="377472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1"/>
          <p:cNvSpPr/>
          <p:nvPr/>
        </p:nvSpPr>
        <p:spPr>
          <a:xfrm rot="10800000">
            <a:off x="4152081" y="3710307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1"/>
          <p:cNvSpPr/>
          <p:nvPr/>
        </p:nvSpPr>
        <p:spPr>
          <a:xfrm rot="10800000">
            <a:off x="3881231" y="3117400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 rot="10800000">
            <a:off x="3881231" y="3052982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1"/>
          <p:cNvSpPr/>
          <p:nvPr/>
        </p:nvSpPr>
        <p:spPr>
          <a:xfrm rot="10800000">
            <a:off x="4430706" y="3085188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1"/>
          <p:cNvSpPr/>
          <p:nvPr/>
        </p:nvSpPr>
        <p:spPr>
          <a:xfrm rot="10800000">
            <a:off x="4430706" y="3020769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